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1140" y="-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7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9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8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6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79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55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0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6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3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7169F-3DEB-431E-ADD6-9EC0AA8C3EE2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93885-2A7B-4D21-A7F3-5B1C382B8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6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31934"/>
            <a:ext cx="121920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latin typeface="Gloucester MT Extra Condensed" panose="02030808020601010101" pitchFamily="18" charset="0"/>
            </a:endParaRPr>
          </a:p>
          <a:p>
            <a:endParaRPr lang="en-US" dirty="0" smtClean="0">
              <a:latin typeface="Gloucester MT Extra Condensed" panose="02030808020601010101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9600" dirty="0">
                <a:latin typeface="Gloucester MT Extra Condensed" panose="02030808020601010101" pitchFamily="18" charset="0"/>
              </a:rPr>
              <a:t>Optics Laboratory</a:t>
            </a:r>
          </a:p>
          <a:p>
            <a:pPr algn="ctr"/>
            <a:r>
              <a:rPr lang="en-US" sz="2800" dirty="0">
                <a:latin typeface="Gloucester MT Extra Condensed" panose="02030808020601010101" pitchFamily="18" charset="0"/>
              </a:rPr>
              <a:t>2nd Grade - 1st Semester</a:t>
            </a:r>
          </a:p>
          <a:p>
            <a:pPr algn="ctr"/>
            <a:r>
              <a:rPr lang="en-US" sz="2800" dirty="0">
                <a:latin typeface="Gloucester MT Extra Condensed" panose="02030808020601010101" pitchFamily="18" charset="0"/>
              </a:rPr>
              <a:t>2018/2019</a:t>
            </a:r>
          </a:p>
          <a:p>
            <a:endParaRPr lang="en-US" dirty="0">
              <a:latin typeface="Gloucester MT Extra Condensed" panose="02030808020601010101" pitchFamily="18" charset="0"/>
            </a:endParaRPr>
          </a:p>
          <a:p>
            <a:pPr algn="ctr"/>
            <a:r>
              <a:rPr lang="en-US" sz="3600" u="sng" dirty="0">
                <a:latin typeface="Gloucester MT Extra Condensed" panose="02030808020601010101" pitchFamily="18" charset="0"/>
              </a:rPr>
              <a:t>Instructors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Prof. Dr. Sabah Ibrahim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Lect. </a:t>
            </a:r>
            <a:r>
              <a:rPr lang="en-US" dirty="0" err="1">
                <a:latin typeface="Gloucester MT Extra Condensed" panose="02030808020601010101" pitchFamily="18" charset="0"/>
              </a:rPr>
              <a:t>Muhanned</a:t>
            </a:r>
            <a:r>
              <a:rPr lang="en-US" dirty="0">
                <a:latin typeface="Gloucester MT Extra Condensed" panose="02030808020601010101" pitchFamily="18" charset="0"/>
              </a:rPr>
              <a:t> Jamal</a:t>
            </a:r>
          </a:p>
          <a:p>
            <a:pPr algn="ctr"/>
            <a:r>
              <a:rPr lang="en-US" dirty="0">
                <a:latin typeface="Gloucester MT Extra Condensed" panose="02030808020601010101" pitchFamily="18" charset="0"/>
              </a:rPr>
              <a:t>Assist. Lect. Najwa Ibrahim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92" y="602289"/>
            <a:ext cx="1917700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8341" y="754689"/>
            <a:ext cx="2015067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0298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Gloucester MT Extra Condensed" panose="02030808020601010101" pitchFamily="18" charset="0"/>
              </a:rPr>
              <a:t>Experiment Eight</a:t>
            </a:r>
            <a:br>
              <a:rPr lang="en-US" sz="4000" b="1" dirty="0" smtClean="0">
                <a:latin typeface="Gloucester MT Extra Condensed" panose="02030808020601010101" pitchFamily="18" charset="0"/>
              </a:rPr>
            </a:br>
            <a:r>
              <a:rPr lang="en-US" sz="4000" b="1" dirty="0">
                <a:latin typeface="Gloucester MT Extra Condensed" panose="02030808020601010101" pitchFamily="18" charset="0"/>
              </a:rPr>
              <a:t>Reflection at a Plane Mirror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6963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sz="2400" b="1" u="heavy" dirty="0" smtClean="0">
                <a:latin typeface="Gloucester MT Extra Condensed" panose="02030808020601010101" pitchFamily="18" charset="0"/>
              </a:rPr>
              <a:t>Apparatus:</a:t>
            </a:r>
          </a:p>
          <a:p>
            <a:pPr marL="0" lvl="0" indent="0">
              <a:buNone/>
            </a:pPr>
            <a:r>
              <a:rPr lang="en-US" sz="1800" dirty="0">
                <a:latin typeface="Gloucester MT Extra Condensed" panose="02030808020601010101" pitchFamily="18" charset="0"/>
              </a:rPr>
              <a:t>Laser light source, Protractor, Metric ruler, White paper.</a:t>
            </a:r>
          </a:p>
          <a:p>
            <a:pPr marL="0" lvl="0" indent="0">
              <a:buNone/>
            </a:pPr>
            <a:r>
              <a:rPr lang="en-US" sz="2400" b="1" u="heavy" dirty="0" smtClean="0">
                <a:latin typeface="Gloucester MT Extra Condensed" panose="02030808020601010101" pitchFamily="18" charset="0"/>
              </a:rPr>
              <a:t>Theory</a:t>
            </a:r>
            <a:r>
              <a:rPr lang="en-US" sz="2400" b="1" u="heavy" dirty="0">
                <a:latin typeface="Gloucester MT Extra Condensed" panose="02030808020601010101" pitchFamily="18" charset="0"/>
              </a:rPr>
              <a:t>: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Gloucester MT Extra Condensed" panose="02030808020601010101" pitchFamily="18" charset="0"/>
              </a:rPr>
              <a:t>The regular reflection follows the two laws: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latin typeface="Gloucester MT Extra Condensed" panose="02030808020601010101" pitchFamily="18" charset="0"/>
              </a:rPr>
              <a:t>The incident ray, the reflected ray and normal to surface at the point of incidence all lie in the same plane.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latin typeface="Gloucester MT Extra Condensed" panose="02030808020601010101" pitchFamily="18" charset="0"/>
              </a:rPr>
              <a:t>Angle of incidence = angle of reflection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latin typeface="Gloucester MT Extra Condensed" panose="02030808020601010101" pitchFamily="18" charset="0"/>
              </a:rPr>
              <a:t>Formation of Image by the plane mirror: The formation of image of a point object O by a plane mirror is represented in figure below.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latin typeface="Gloucester MT Extra Condensed" panose="02030808020601010101" pitchFamily="18" charset="0"/>
              </a:rPr>
              <a:t>The image formed has the following characteristics.</a:t>
            </a:r>
            <a:endParaRPr lang="en-US" sz="1400" dirty="0">
              <a:latin typeface="Gloucester MT Extra Condensed" panose="02030808020601010101" pitchFamily="18" charset="0"/>
            </a:endParaRP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000" dirty="0">
                <a:latin typeface="Gloucester MT Extra Condensed" panose="02030808020601010101" pitchFamily="18" charset="0"/>
              </a:rPr>
              <a:t>Formation of Image by the plane mirror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latin typeface="Gloucester MT Extra Condensed" panose="02030808020601010101" pitchFamily="18" charset="0"/>
              </a:rPr>
              <a:t>(a) The size of image is equal to the size of object.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latin typeface="Gloucester MT Extra Condensed" panose="02030808020601010101" pitchFamily="18" charset="0"/>
              </a:rPr>
              <a:t>(b) The separation of image from mirror formed behind the mirror is equal to the separation of object from the mirror.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latin typeface="Gloucester MT Extra Condensed" panose="02030808020601010101" pitchFamily="18" charset="0"/>
              </a:rPr>
              <a:t>(c) The image is virtual, erect and laterally reversed.</a:t>
            </a:r>
          </a:p>
        </p:txBody>
      </p:sp>
    </p:spTree>
    <p:extLst>
      <p:ext uri="{BB962C8B-B14F-4D97-AF65-F5344CB8AC3E}">
        <p14:creationId xmlns:p14="http://schemas.microsoft.com/office/powerpoint/2010/main" val="997947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60</Words>
  <Application>Microsoft Office PowerPoint</Application>
  <PresentationFormat>Custom</PresentationFormat>
  <Paragraphs>25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Experiment Eight Reflection at a Plane Mirror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Najwa Almusawy</dc:creator>
  <cp:lastModifiedBy>Nada</cp:lastModifiedBy>
  <cp:revision>21</cp:revision>
  <dcterms:created xsi:type="dcterms:W3CDTF">2018-12-01T12:17:18Z</dcterms:created>
  <dcterms:modified xsi:type="dcterms:W3CDTF">2018-12-04T18:06:03Z</dcterms:modified>
</cp:coreProperties>
</file>